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2" r:id="rId3"/>
    <p:sldId id="259" r:id="rId4"/>
    <p:sldId id="262" r:id="rId5"/>
    <p:sldId id="261" r:id="rId6"/>
    <p:sldId id="257" r:id="rId7"/>
    <p:sldId id="258" r:id="rId8"/>
    <p:sldId id="263" r:id="rId9"/>
    <p:sldId id="271" r:id="rId10"/>
    <p:sldId id="264" r:id="rId11"/>
    <p:sldId id="269" r:id="rId12"/>
    <p:sldId id="265" r:id="rId13"/>
    <p:sldId id="270"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8/9/2020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8/9/2020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8/9/2020</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unnatbharatabhiyan.gov.i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srcRect l="5833" r="5000" b="3948"/>
          <a:stretch/>
        </p:blipFill>
        <p:spPr bwMode="auto">
          <a:xfrm>
            <a:off x="1066800" y="228600"/>
            <a:ext cx="7148186" cy="4876800"/>
          </a:xfrm>
          <a:prstGeom prst="rect">
            <a:avLst/>
          </a:prstGeom>
          <a:solidFill>
            <a:schemeClr val="accent4">
              <a:lumMod val="40000"/>
              <a:lumOff val="60000"/>
            </a:schemeClr>
          </a:solidFill>
          <a:ln w="9525">
            <a:noFill/>
            <a:miter lim="800000"/>
            <a:headEnd/>
            <a:tailEnd/>
          </a:ln>
          <a:effectLst/>
        </p:spPr>
      </p:pic>
      <p:sp>
        <p:nvSpPr>
          <p:cNvPr id="5" name="TextBox 4"/>
          <p:cNvSpPr txBox="1"/>
          <p:nvPr/>
        </p:nvSpPr>
        <p:spPr>
          <a:xfrm>
            <a:off x="228600" y="5410200"/>
            <a:ext cx="8534400" cy="1015663"/>
          </a:xfrm>
          <a:prstGeom prst="rect">
            <a:avLst/>
          </a:prstGeom>
          <a:noFill/>
        </p:spPr>
        <p:txBody>
          <a:bodyPr wrap="square" rtlCol="0">
            <a:spAutoFit/>
          </a:bodyPr>
          <a:lstStyle/>
          <a:p>
            <a:pPr algn="ctr"/>
            <a:r>
              <a:rPr lang="en-US" sz="6000" dirty="0" err="1" smtClean="0">
                <a:solidFill>
                  <a:srgbClr val="FF0000"/>
                </a:solidFill>
                <a:latin typeface="Aharoni" pitchFamily="2" charset="-79"/>
                <a:cs typeface="Aharoni" pitchFamily="2" charset="-79"/>
              </a:rPr>
              <a:t>Unnat</a:t>
            </a:r>
            <a:r>
              <a:rPr lang="en-US" sz="6000" dirty="0" smtClean="0">
                <a:solidFill>
                  <a:srgbClr val="FF0000"/>
                </a:solidFill>
                <a:latin typeface="Aharoni" pitchFamily="2" charset="-79"/>
                <a:cs typeface="Aharoni" pitchFamily="2" charset="-79"/>
              </a:rPr>
              <a:t> Bharat </a:t>
            </a:r>
            <a:r>
              <a:rPr lang="en-US" sz="6000" dirty="0" err="1" smtClean="0">
                <a:solidFill>
                  <a:srgbClr val="FF0000"/>
                </a:solidFill>
                <a:latin typeface="Aharoni" pitchFamily="2" charset="-79"/>
                <a:cs typeface="Aharoni" pitchFamily="2" charset="-79"/>
              </a:rPr>
              <a:t>Abhiyan</a:t>
            </a:r>
            <a:endParaRPr lang="en-US" sz="6000" dirty="0" smtClean="0">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Activities @ </a:t>
            </a:r>
            <a:r>
              <a:rPr lang="en-US" b="1" dirty="0" err="1" smtClean="0">
                <a:solidFill>
                  <a:srgbClr val="C00000"/>
                </a:solidFill>
              </a:rPr>
              <a:t>Chendamangalam</a:t>
            </a:r>
            <a:r>
              <a:rPr lang="en-US" b="1" dirty="0" smtClean="0">
                <a:solidFill>
                  <a:srgbClr val="C00000"/>
                </a:solidFill>
              </a:rPr>
              <a:t> </a:t>
            </a:r>
            <a:r>
              <a:rPr lang="en-US" b="1" dirty="0" err="1" smtClean="0">
                <a:solidFill>
                  <a:srgbClr val="C00000"/>
                </a:solidFill>
              </a:rPr>
              <a:t>Panchayat</a:t>
            </a:r>
            <a:endParaRPr lang="en-US" b="1" dirty="0">
              <a:solidFill>
                <a:srgbClr val="C00000"/>
              </a:solidFill>
            </a:endParaRPr>
          </a:p>
        </p:txBody>
      </p:sp>
      <p:pic>
        <p:nvPicPr>
          <p:cNvPr id="2050" name="Picture 2"/>
          <p:cNvPicPr>
            <a:picLocks noGrp="1" noChangeAspect="1" noChangeArrowheads="1"/>
          </p:cNvPicPr>
          <p:nvPr>
            <p:ph sz="quarter" idx="1"/>
          </p:nvPr>
        </p:nvPicPr>
        <p:blipFill>
          <a:blip r:embed="rId2"/>
          <a:srcRect/>
          <a:stretch>
            <a:fillRect/>
          </a:stretch>
        </p:blipFill>
        <p:spPr bwMode="auto">
          <a:xfrm>
            <a:off x="76200" y="1238250"/>
            <a:ext cx="4572000" cy="2571750"/>
          </a:xfrm>
          <a:prstGeom prst="rect">
            <a:avLst/>
          </a:prstGeom>
          <a:noFill/>
          <a:ln w="9525">
            <a:noFill/>
            <a:miter lim="800000"/>
            <a:headEnd/>
            <a:tailEnd/>
          </a:ln>
          <a:effectLst/>
        </p:spPr>
      </p:pic>
      <p:pic>
        <p:nvPicPr>
          <p:cNvPr id="2051" name="Picture 3"/>
          <p:cNvPicPr>
            <a:picLocks noGrp="1" noChangeAspect="1" noChangeArrowheads="1"/>
          </p:cNvPicPr>
          <p:nvPr>
            <p:ph sz="quarter" idx="2"/>
          </p:nvPr>
        </p:nvPicPr>
        <p:blipFill>
          <a:blip r:embed="rId3"/>
          <a:stretch>
            <a:fillRect/>
          </a:stretch>
        </p:blipFill>
        <p:spPr bwMode="auto">
          <a:xfrm>
            <a:off x="4334934" y="3810000"/>
            <a:ext cx="4583642" cy="2578298"/>
          </a:xfrm>
          <a:prstGeom prst="rect">
            <a:avLst/>
          </a:prstGeom>
          <a:noFill/>
          <a:ln w="9525">
            <a:noFill/>
            <a:miter lim="800000"/>
            <a:headEnd/>
            <a:tailEnd/>
          </a:ln>
          <a:effectLst/>
        </p:spPr>
      </p:pic>
      <p:sp>
        <p:nvSpPr>
          <p:cNvPr id="3" name="Rectangle 2"/>
          <p:cNvSpPr/>
          <p:nvPr/>
        </p:nvSpPr>
        <p:spPr>
          <a:xfrm>
            <a:off x="5943600" y="1970127"/>
            <a:ext cx="2243306" cy="369332"/>
          </a:xfrm>
          <a:prstGeom prst="rect">
            <a:avLst/>
          </a:prstGeom>
        </p:spPr>
        <p:txBody>
          <a:bodyPr wrap="none">
            <a:spAutoFit/>
          </a:bodyPr>
          <a:lstStyle/>
          <a:p>
            <a:pPr algn="ctr"/>
            <a:r>
              <a:rPr lang="en-US" b="1" dirty="0"/>
              <a:t>Household Surveys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Activities @ </a:t>
            </a:r>
            <a:r>
              <a:rPr lang="en-US" b="1" dirty="0" err="1" smtClean="0">
                <a:solidFill>
                  <a:srgbClr val="C00000"/>
                </a:solidFill>
              </a:rPr>
              <a:t>Chendamangalam</a:t>
            </a:r>
            <a:r>
              <a:rPr lang="en-US" b="1" dirty="0" smtClean="0">
                <a:solidFill>
                  <a:srgbClr val="C00000"/>
                </a:solidFill>
              </a:rPr>
              <a:t> </a:t>
            </a:r>
            <a:r>
              <a:rPr lang="en-US" b="1" dirty="0" err="1" smtClean="0">
                <a:solidFill>
                  <a:srgbClr val="C00000"/>
                </a:solidFill>
              </a:rPr>
              <a:t>Panchayat</a:t>
            </a:r>
            <a:endParaRPr lang="en-US" b="1" dirty="0">
              <a:solidFill>
                <a:srgbClr val="C00000"/>
              </a:solidFill>
            </a:endParaRPr>
          </a:p>
        </p:txBody>
      </p:sp>
      <p:pic>
        <p:nvPicPr>
          <p:cNvPr id="5" name="Content Placeholder 4"/>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t="12115" b="12795"/>
          <a:stretch/>
        </p:blipFill>
        <p:spPr>
          <a:xfrm>
            <a:off x="750757" y="1524000"/>
            <a:ext cx="3505200" cy="4679223"/>
          </a:xfrm>
        </p:spPr>
      </p:pic>
      <p:pic>
        <p:nvPicPr>
          <p:cNvPr id="10" name="Content Placeholder 9"/>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288939" y="1592633"/>
            <a:ext cx="4680922" cy="2270978"/>
          </a:xfrm>
        </p:spPr>
      </p:pic>
      <p:sp>
        <p:nvSpPr>
          <p:cNvPr id="11" name="Rectangle 10"/>
          <p:cNvSpPr/>
          <p:nvPr/>
        </p:nvSpPr>
        <p:spPr>
          <a:xfrm>
            <a:off x="5181600" y="4953000"/>
            <a:ext cx="2895600" cy="369332"/>
          </a:xfrm>
          <a:prstGeom prst="rect">
            <a:avLst/>
          </a:prstGeom>
        </p:spPr>
        <p:txBody>
          <a:bodyPr wrap="square">
            <a:spAutoFit/>
          </a:bodyPr>
          <a:lstStyle/>
          <a:p>
            <a:pPr algn="ctr"/>
            <a:r>
              <a:rPr lang="en-US" b="1" dirty="0"/>
              <a:t>Household Surveys</a:t>
            </a:r>
          </a:p>
        </p:txBody>
      </p:sp>
    </p:spTree>
    <p:extLst>
      <p:ext uri="{BB962C8B-B14F-4D97-AF65-F5344CB8AC3E}">
        <p14:creationId xmlns:p14="http://schemas.microsoft.com/office/powerpoint/2010/main" val="406133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Activities @ </a:t>
            </a:r>
            <a:r>
              <a:rPr lang="en-US" b="1" dirty="0" err="1" smtClean="0">
                <a:solidFill>
                  <a:srgbClr val="C00000"/>
                </a:solidFill>
              </a:rPr>
              <a:t>Kalady</a:t>
            </a:r>
            <a:r>
              <a:rPr lang="en-US" b="1" dirty="0" smtClean="0">
                <a:solidFill>
                  <a:srgbClr val="C00000"/>
                </a:solidFill>
              </a:rPr>
              <a:t> </a:t>
            </a:r>
            <a:r>
              <a:rPr lang="en-US" b="1" dirty="0" err="1" smtClean="0">
                <a:solidFill>
                  <a:srgbClr val="C00000"/>
                </a:solidFill>
              </a:rPr>
              <a:t>Panchayat</a:t>
            </a:r>
            <a:endParaRPr lang="en-US" b="1" dirty="0">
              <a:solidFill>
                <a:srgbClr val="C00000"/>
              </a:solidFill>
            </a:endParaRPr>
          </a:p>
        </p:txBody>
      </p:sp>
      <p:pic>
        <p:nvPicPr>
          <p:cNvPr id="3074" name="Picture 2" descr="D:\iphone pics as on 10-11-2019\124APPLE\IMG_4274.PNG"/>
          <p:cNvPicPr>
            <a:picLocks noGrp="1" noChangeAspect="1" noChangeArrowheads="1"/>
          </p:cNvPicPr>
          <p:nvPr>
            <p:ph sz="quarter" idx="1"/>
          </p:nvPr>
        </p:nvPicPr>
        <p:blipFill>
          <a:blip r:embed="rId2" cstate="print"/>
          <a:srcRect/>
          <a:stretch>
            <a:fillRect/>
          </a:stretch>
        </p:blipFill>
        <p:spPr bwMode="auto">
          <a:xfrm>
            <a:off x="152400" y="1388268"/>
            <a:ext cx="4297680" cy="3223260"/>
          </a:xfrm>
          <a:prstGeom prst="rect">
            <a:avLst/>
          </a:prstGeom>
          <a:noFill/>
        </p:spPr>
      </p:pic>
      <p:pic>
        <p:nvPicPr>
          <p:cNvPr id="3075" name="Picture 3" descr="D:\iphone pics as on 10-11-2019\124APPLE\IMG_4250.JPG"/>
          <p:cNvPicPr>
            <a:picLocks noGrp="1" noChangeAspect="1" noChangeArrowheads="1"/>
          </p:cNvPicPr>
          <p:nvPr>
            <p:ph sz="quarter" idx="2"/>
          </p:nvPr>
        </p:nvPicPr>
        <p:blipFill>
          <a:blip r:embed="rId3" cstate="print"/>
          <a:stretch>
            <a:fillRect/>
          </a:stretch>
        </p:blipFill>
        <p:spPr bwMode="auto">
          <a:xfrm>
            <a:off x="4632325" y="2168922"/>
            <a:ext cx="4041775" cy="303133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Activities @ </a:t>
            </a:r>
            <a:r>
              <a:rPr lang="en-US" b="1" dirty="0" err="1" smtClean="0">
                <a:solidFill>
                  <a:srgbClr val="C00000"/>
                </a:solidFill>
              </a:rPr>
              <a:t>Kalady</a:t>
            </a:r>
            <a:r>
              <a:rPr lang="en-US" b="1" dirty="0" smtClean="0">
                <a:solidFill>
                  <a:srgbClr val="C00000"/>
                </a:solidFill>
              </a:rPr>
              <a:t> </a:t>
            </a:r>
            <a:r>
              <a:rPr lang="en-US" b="1" dirty="0" err="1" smtClean="0">
                <a:solidFill>
                  <a:srgbClr val="C00000"/>
                </a:solidFill>
              </a:rPr>
              <a:t>Panchayat</a:t>
            </a:r>
            <a:endParaRPr lang="en-US" b="1" dirty="0">
              <a:solidFill>
                <a:srgbClr val="C00000"/>
              </a:solidFill>
            </a:endParaRP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58658" y="1295400"/>
            <a:ext cx="4041775" cy="3031331"/>
          </a:xfrm>
        </p:spPr>
      </p:pic>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801791" y="1216025"/>
            <a:ext cx="3702843" cy="4937125"/>
          </a:xfrm>
        </p:spPr>
      </p:pic>
      <p:sp>
        <p:nvSpPr>
          <p:cNvPr id="7" name="Rectangle 6"/>
          <p:cNvSpPr/>
          <p:nvPr/>
        </p:nvSpPr>
        <p:spPr>
          <a:xfrm>
            <a:off x="1313407" y="4876800"/>
            <a:ext cx="2243306" cy="369332"/>
          </a:xfrm>
          <a:prstGeom prst="rect">
            <a:avLst/>
          </a:prstGeom>
        </p:spPr>
        <p:txBody>
          <a:bodyPr wrap="none">
            <a:spAutoFit/>
          </a:bodyPr>
          <a:lstStyle/>
          <a:p>
            <a:pPr algn="ctr"/>
            <a:r>
              <a:rPr lang="en-US" b="1" dirty="0"/>
              <a:t>Household Surveys</a:t>
            </a:r>
          </a:p>
        </p:txBody>
      </p:sp>
    </p:spTree>
    <p:extLst>
      <p:ext uri="{BB962C8B-B14F-4D97-AF65-F5344CB8AC3E}">
        <p14:creationId xmlns:p14="http://schemas.microsoft.com/office/powerpoint/2010/main" val="928927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914400"/>
          </a:xfrm>
        </p:spPr>
        <p:txBody>
          <a:bodyPr>
            <a:normAutofit/>
          </a:bodyPr>
          <a:lstStyle/>
          <a:p>
            <a:r>
              <a:rPr lang="en-US" b="1" dirty="0" smtClean="0">
                <a:solidFill>
                  <a:srgbClr val="C00000"/>
                </a:solidFill>
              </a:rPr>
              <a:t>Activities @ </a:t>
            </a:r>
            <a:r>
              <a:rPr lang="en-US" b="1" dirty="0" err="1" smtClean="0">
                <a:solidFill>
                  <a:srgbClr val="C00000"/>
                </a:solidFill>
              </a:rPr>
              <a:t>kadungalloor</a:t>
            </a:r>
            <a:r>
              <a:rPr lang="en-US" b="1" dirty="0" smtClean="0">
                <a:solidFill>
                  <a:srgbClr val="C00000"/>
                </a:solidFill>
              </a:rPr>
              <a:t> </a:t>
            </a:r>
            <a:r>
              <a:rPr lang="en-US" b="1" dirty="0" err="1" smtClean="0">
                <a:solidFill>
                  <a:srgbClr val="C00000"/>
                </a:solidFill>
              </a:rPr>
              <a:t>Panchayat</a:t>
            </a:r>
            <a:endParaRPr lang="en-US" b="1"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37" y="1219200"/>
            <a:ext cx="4368800" cy="3276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19200"/>
            <a:ext cx="4216400" cy="31623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8250" b="11296"/>
          <a:stretch/>
        </p:blipFill>
        <p:spPr>
          <a:xfrm>
            <a:off x="2667000" y="4381500"/>
            <a:ext cx="4232331" cy="2362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Activities @ </a:t>
            </a:r>
            <a:r>
              <a:rPr lang="en-US" b="1" dirty="0" err="1" smtClean="0">
                <a:solidFill>
                  <a:srgbClr val="C00000"/>
                </a:solidFill>
              </a:rPr>
              <a:t>Karumalloor</a:t>
            </a:r>
            <a:r>
              <a:rPr lang="en-US" b="1" dirty="0" smtClean="0">
                <a:solidFill>
                  <a:srgbClr val="C00000"/>
                </a:solidFill>
              </a:rPr>
              <a:t> </a:t>
            </a:r>
            <a:r>
              <a:rPr lang="en-US" b="1" dirty="0" err="1" smtClean="0">
                <a:solidFill>
                  <a:srgbClr val="C00000"/>
                </a:solidFill>
              </a:rPr>
              <a:t>Panchayat</a:t>
            </a:r>
            <a:endParaRPr lang="en-US"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48" y="1676400"/>
            <a:ext cx="7955752" cy="44789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jpg"/>
          <p:cNvPicPr>
            <a:picLocks noGrp="1" noChangeAspect="1"/>
          </p:cNvPicPr>
          <p:nvPr>
            <p:ph sz="quarter" idx="1"/>
          </p:nvPr>
        </p:nvPicPr>
        <p:blipFill>
          <a:blip r:embed="rId2"/>
          <a:stretch>
            <a:fillRect/>
          </a:stretch>
        </p:blipFill>
        <p:spPr>
          <a:xfrm>
            <a:off x="914400" y="1143000"/>
            <a:ext cx="7315200" cy="409649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3969612" y="5029200"/>
            <a:ext cx="397865" cy="1015663"/>
          </a:xfrm>
          <a:prstGeom prst="rect">
            <a:avLst/>
          </a:prstGeom>
        </p:spPr>
        <p:txBody>
          <a:bodyPr wrap="none">
            <a:spAutoFit/>
          </a:bodyPr>
          <a:lstStyle/>
          <a:p>
            <a:pPr lvl="0" algn="ctr"/>
            <a:r>
              <a:rPr lang="en-US" sz="6000" dirty="0" smtClean="0">
                <a:solidFill>
                  <a:srgbClr val="FF0000"/>
                </a:solidFill>
                <a:latin typeface="Aharoni" pitchFamily="2" charset="-79"/>
                <a:cs typeface="Aharoni" pitchFamily="2" charset="-79"/>
              </a:rPr>
              <a:t> </a:t>
            </a:r>
            <a:endParaRPr lang="en-US" sz="6000" dirty="0">
              <a:solidFill>
                <a:srgbClr val="FF0000"/>
              </a:solidFill>
              <a:latin typeface="Aharoni" pitchFamily="2" charset="-79"/>
              <a:cs typeface="Aharoni" pitchFamily="2" charset="-79"/>
            </a:endParaRPr>
          </a:p>
        </p:txBody>
      </p:sp>
      <p:sp>
        <p:nvSpPr>
          <p:cNvPr id="5" name="Rectangle 4"/>
          <p:cNvSpPr/>
          <p:nvPr/>
        </p:nvSpPr>
        <p:spPr>
          <a:xfrm>
            <a:off x="21609" y="1371600"/>
            <a:ext cx="8915400" cy="4616648"/>
          </a:xfrm>
          <a:prstGeom prst="rect">
            <a:avLst/>
          </a:prstGeom>
        </p:spPr>
        <p:txBody>
          <a:bodyPr wrap="square">
            <a:spAutoFit/>
          </a:bodyPr>
          <a:lstStyle/>
          <a:p>
            <a:pPr lvl="0" algn="ctr"/>
            <a:r>
              <a:rPr lang="en-US" sz="6000" dirty="0" err="1">
                <a:solidFill>
                  <a:srgbClr val="C00000"/>
                </a:solidFill>
                <a:latin typeface="Aharoni" pitchFamily="2" charset="-79"/>
                <a:cs typeface="Aharoni" pitchFamily="2" charset="-79"/>
              </a:rPr>
              <a:t>Unnat</a:t>
            </a:r>
            <a:r>
              <a:rPr lang="en-US" sz="6000" dirty="0">
                <a:solidFill>
                  <a:srgbClr val="C00000"/>
                </a:solidFill>
                <a:latin typeface="Aharoni" pitchFamily="2" charset="-79"/>
                <a:cs typeface="Aharoni" pitchFamily="2" charset="-79"/>
              </a:rPr>
              <a:t> Bharat </a:t>
            </a:r>
            <a:r>
              <a:rPr lang="en-US" sz="6000" dirty="0" err="1" smtClean="0">
                <a:solidFill>
                  <a:srgbClr val="C00000"/>
                </a:solidFill>
                <a:latin typeface="Aharoni" pitchFamily="2" charset="-79"/>
                <a:cs typeface="Aharoni" pitchFamily="2" charset="-79"/>
              </a:rPr>
              <a:t>Abhiyan</a:t>
            </a:r>
            <a:endParaRPr lang="en-US" sz="6000" dirty="0" smtClean="0">
              <a:solidFill>
                <a:srgbClr val="C00000"/>
              </a:solidFill>
              <a:latin typeface="Aharoni" pitchFamily="2" charset="-79"/>
              <a:cs typeface="Aharoni" pitchFamily="2" charset="-79"/>
            </a:endParaRPr>
          </a:p>
          <a:p>
            <a:pPr lvl="0" algn="ctr"/>
            <a:r>
              <a:rPr lang="en-US" sz="4000" dirty="0" smtClean="0">
                <a:solidFill>
                  <a:srgbClr val="0000FF"/>
                </a:solidFill>
                <a:latin typeface="Aharoni" pitchFamily="2" charset="-79"/>
                <a:cs typeface="Aharoni" pitchFamily="2" charset="-79"/>
              </a:rPr>
              <a:t>ST. XAVIER’S COLLEGE FOR WOMEN ALUVA</a:t>
            </a:r>
          </a:p>
          <a:p>
            <a:pPr lvl="0" algn="ctr"/>
            <a:r>
              <a:rPr lang="en-US" sz="4000" dirty="0" smtClean="0">
                <a:solidFill>
                  <a:srgbClr val="C00000"/>
                </a:solidFill>
                <a:latin typeface="Aharoni" pitchFamily="2" charset="-79"/>
                <a:cs typeface="Aharoni" pitchFamily="2" charset="-79"/>
              </a:rPr>
              <a:t>REPORT OF THE ACTIVITIES</a:t>
            </a:r>
          </a:p>
          <a:p>
            <a:pPr lvl="0" algn="ctr"/>
            <a:r>
              <a:rPr lang="en-US" sz="6000" dirty="0" smtClean="0">
                <a:solidFill>
                  <a:srgbClr val="0000FF"/>
                </a:solidFill>
                <a:latin typeface="Aharoni" pitchFamily="2" charset="-79"/>
                <a:cs typeface="Aharoni" pitchFamily="2" charset="-79"/>
              </a:rPr>
              <a:t>2019-20</a:t>
            </a:r>
            <a:endParaRPr lang="en-US" sz="4000" dirty="0" smtClean="0">
              <a:solidFill>
                <a:srgbClr val="0000FF"/>
              </a:solidFill>
              <a:latin typeface="Aharoni" pitchFamily="2" charset="-79"/>
              <a:cs typeface="Aharoni" pitchFamily="2" charset="-79"/>
            </a:endParaRPr>
          </a:p>
          <a:p>
            <a:pPr lvl="0" algn="ctr"/>
            <a:endParaRPr lang="en-US" sz="5400" dirty="0">
              <a:solidFill>
                <a:srgbClr val="C00000"/>
              </a:solidFill>
              <a:latin typeface="Aharoni" pitchFamily="2" charset="-79"/>
              <a:cs typeface="Aharoni" pitchFamily="2" charset="-79"/>
            </a:endParaRPr>
          </a:p>
        </p:txBody>
      </p:sp>
    </p:spTree>
    <p:extLst>
      <p:ext uri="{BB962C8B-B14F-4D97-AF65-F5344CB8AC3E}">
        <p14:creationId xmlns:p14="http://schemas.microsoft.com/office/powerpoint/2010/main" val="304550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About UBA</a:t>
            </a:r>
            <a:endParaRPr lang="en-US" b="1" dirty="0">
              <a:solidFill>
                <a:srgbClr val="C00000"/>
              </a:solidFill>
            </a:endParaRPr>
          </a:p>
        </p:txBody>
      </p:sp>
      <p:sp>
        <p:nvSpPr>
          <p:cNvPr id="3" name="Content Placeholder 2"/>
          <p:cNvSpPr>
            <a:spLocks noGrp="1"/>
          </p:cNvSpPr>
          <p:nvPr>
            <p:ph sz="quarter" idx="1"/>
          </p:nvPr>
        </p:nvSpPr>
        <p:spPr>
          <a:xfrm>
            <a:off x="475397" y="2057400"/>
            <a:ext cx="4419600" cy="3352800"/>
          </a:xfrm>
        </p:spPr>
        <p:txBody>
          <a:bodyPr>
            <a:normAutofit/>
          </a:bodyPr>
          <a:lstStyle/>
          <a:p>
            <a:pPr algn="just"/>
            <a:r>
              <a:rPr lang="en-US" dirty="0" err="1" smtClean="0"/>
              <a:t>Unnat</a:t>
            </a:r>
            <a:r>
              <a:rPr lang="en-US" dirty="0" smtClean="0"/>
              <a:t> Bharat </a:t>
            </a:r>
            <a:r>
              <a:rPr lang="en-US" dirty="0" err="1" smtClean="0"/>
              <a:t>Abhiyan</a:t>
            </a:r>
            <a:r>
              <a:rPr lang="en-US" dirty="0" smtClean="0"/>
              <a:t> is inspired by the vision of transformational change in rural development processes by leveraging knowledge institutions to help build the architecture of an Inclusive India.</a:t>
            </a:r>
            <a:endParaRPr lang="en-US" dirty="0"/>
          </a:p>
        </p:txBody>
      </p:sp>
      <p:pic>
        <p:nvPicPr>
          <p:cNvPr id="5" name="Content Placeholder 4" descr="uba logo.jpg"/>
          <p:cNvPicPr>
            <a:picLocks noGrp="1" noChangeAspect="1"/>
          </p:cNvPicPr>
          <p:nvPr>
            <p:ph sz="quarter" idx="2"/>
          </p:nvPr>
        </p:nvPicPr>
        <p:blipFill>
          <a:blip r:embed="rId2"/>
          <a:stretch>
            <a:fillRect/>
          </a:stretch>
        </p:blipFill>
        <p:spPr>
          <a:xfrm>
            <a:off x="4876800" y="1524000"/>
            <a:ext cx="3749040" cy="374904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rPr>
              <a:t>Unnat</a:t>
            </a:r>
            <a:r>
              <a:rPr lang="en-US" b="1" dirty="0" smtClean="0">
                <a:solidFill>
                  <a:srgbClr val="C00000"/>
                </a:solidFill>
              </a:rPr>
              <a:t> Bharat </a:t>
            </a:r>
            <a:r>
              <a:rPr lang="en-US" b="1" dirty="0" err="1" smtClean="0">
                <a:solidFill>
                  <a:srgbClr val="C00000"/>
                </a:solidFill>
              </a:rPr>
              <a:t>Abhiyan</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The whole idea of </a:t>
            </a:r>
            <a:r>
              <a:rPr lang="en-US" dirty="0" err="1" smtClean="0"/>
              <a:t>Unnat</a:t>
            </a:r>
            <a:r>
              <a:rPr lang="en-US" dirty="0" smtClean="0"/>
              <a:t> Bharat </a:t>
            </a:r>
            <a:r>
              <a:rPr lang="en-US" dirty="0" err="1" smtClean="0"/>
              <a:t>Abhiyan</a:t>
            </a:r>
            <a:r>
              <a:rPr lang="en-US" dirty="0" smtClean="0"/>
              <a:t> is that </a:t>
            </a:r>
          </a:p>
          <a:p>
            <a:pPr lvl="1" algn="just">
              <a:buFont typeface="Courier New" pitchFamily="49" charset="0"/>
              <a:buChar char="o"/>
            </a:pPr>
            <a:r>
              <a:rPr lang="en-US" dirty="0" smtClean="0"/>
              <a:t>The educational institutions in the country help in overall nation development by adopting villages. </a:t>
            </a:r>
          </a:p>
          <a:p>
            <a:pPr lvl="1" algn="just">
              <a:buFont typeface="Courier New" pitchFamily="49" charset="0"/>
              <a:buChar char="o"/>
            </a:pPr>
            <a:r>
              <a:rPr lang="en-US" dirty="0" smtClean="0"/>
              <a:t>The educational institutions understand and participate in the development process by employing technologies in the rural areas and in turn students of the academic institutions and faculty members will enrich themselves. </a:t>
            </a:r>
          </a:p>
          <a:p>
            <a:pPr lvl="1" algn="just">
              <a:buFont typeface="Courier New" pitchFamily="49" charset="0"/>
              <a:buChar char="o"/>
            </a:pPr>
            <a:r>
              <a:rPr lang="en-US" dirty="0" smtClean="0"/>
              <a:t>All-in-all, </a:t>
            </a:r>
            <a:r>
              <a:rPr lang="en-US" dirty="0" err="1" smtClean="0"/>
              <a:t>Unnat</a:t>
            </a:r>
            <a:r>
              <a:rPr lang="en-US" dirty="0" smtClean="0"/>
              <a:t> Bharat </a:t>
            </a:r>
            <a:r>
              <a:rPr lang="en-US" dirty="0" err="1" smtClean="0"/>
              <a:t>Abhiyan</a:t>
            </a:r>
            <a:r>
              <a:rPr lang="en-US" dirty="0" smtClean="0"/>
              <a:t> aims to create a vibrant relationship between the society and the higher educational institutions, with the latter providing the knowledge and technology support to improve livelihoods in rural areas and to upgrade the capabilities of both the public and private organizations in the society.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UBA 2.0</a:t>
            </a:r>
            <a:endParaRPr lang="en-US" b="1" dirty="0">
              <a:solidFill>
                <a:srgbClr val="C00000"/>
              </a:solidFill>
            </a:endParaRPr>
          </a:p>
        </p:txBody>
      </p:sp>
      <p:sp>
        <p:nvSpPr>
          <p:cNvPr id="3" name="Content Placeholder 2"/>
          <p:cNvSpPr>
            <a:spLocks noGrp="1"/>
          </p:cNvSpPr>
          <p:nvPr>
            <p:ph sz="quarter" idx="1"/>
          </p:nvPr>
        </p:nvSpPr>
        <p:spPr/>
        <p:txBody>
          <a:bodyPr>
            <a:normAutofit fontScale="92500" lnSpcReduction="10000"/>
          </a:bodyPr>
          <a:lstStyle/>
          <a:p>
            <a:pPr algn="just"/>
            <a:r>
              <a:rPr lang="en-US" dirty="0" smtClean="0"/>
              <a:t>Our institution became a part of </a:t>
            </a:r>
            <a:r>
              <a:rPr lang="en-US" dirty="0" err="1" smtClean="0"/>
              <a:t>Unnat</a:t>
            </a:r>
            <a:r>
              <a:rPr lang="en-US" dirty="0" smtClean="0"/>
              <a:t> Bharat </a:t>
            </a:r>
            <a:r>
              <a:rPr lang="en-US" dirty="0" err="1" smtClean="0"/>
              <a:t>Abhiyan</a:t>
            </a:r>
            <a:r>
              <a:rPr lang="en-US" dirty="0" smtClean="0"/>
              <a:t> 2.0  in </a:t>
            </a:r>
            <a:r>
              <a:rPr lang="en-US" dirty="0" smtClean="0"/>
              <a:t>October </a:t>
            </a:r>
            <a:r>
              <a:rPr lang="en-US" dirty="0" smtClean="0"/>
              <a:t>2018 </a:t>
            </a:r>
          </a:p>
          <a:p>
            <a:pPr algn="just"/>
            <a:r>
              <a:rPr lang="en-US" dirty="0" smtClean="0"/>
              <a:t>Conducted surveys and awareness programmes on government schemes for villages</a:t>
            </a:r>
          </a:p>
          <a:p>
            <a:pPr algn="just"/>
            <a:r>
              <a:rPr lang="en-US" dirty="0" smtClean="0"/>
              <a:t>Used Single window platform </a:t>
            </a:r>
            <a:r>
              <a:rPr lang="en-US" dirty="0" smtClean="0">
                <a:solidFill>
                  <a:srgbClr val="C00000"/>
                </a:solidFill>
                <a:hlinkClick r:id="rId2"/>
              </a:rPr>
              <a:t>http://unnatbharatabhiyan.gov.in/</a:t>
            </a:r>
            <a:r>
              <a:rPr lang="en-US" dirty="0" smtClean="0">
                <a:solidFill>
                  <a:srgbClr val="C00000"/>
                </a:solidFill>
              </a:rPr>
              <a:t> </a:t>
            </a:r>
            <a:r>
              <a:rPr lang="en-US" dirty="0" smtClean="0"/>
              <a:t>for entering the data collected.</a:t>
            </a:r>
          </a:p>
          <a:p>
            <a:pPr algn="just"/>
            <a:r>
              <a:rPr lang="en-US" dirty="0" smtClean="0"/>
              <a:t>Social platforms like </a:t>
            </a:r>
            <a:r>
              <a:rPr lang="en-US" dirty="0" err="1" smtClean="0"/>
              <a:t>Facebook</a:t>
            </a:r>
            <a:r>
              <a:rPr lang="en-US" dirty="0" smtClean="0"/>
              <a:t> and </a:t>
            </a:r>
            <a:r>
              <a:rPr lang="en-US" dirty="0" err="1" smtClean="0"/>
              <a:t>instagram</a:t>
            </a:r>
            <a:r>
              <a:rPr lang="en-US" dirty="0" smtClean="0"/>
              <a:t> to highlight field experiences. </a:t>
            </a:r>
          </a:p>
          <a:p>
            <a:pPr algn="just"/>
            <a:r>
              <a:rPr lang="en-US" dirty="0" smtClean="0"/>
              <a:t>2 faculty members attended Regional workshop for Participating Institutions</a:t>
            </a:r>
          </a:p>
          <a:p>
            <a:pPr algn="just"/>
            <a:r>
              <a:rPr lang="en-US" dirty="0" smtClean="0"/>
              <a:t>Our institution is now a UBA Participating Institute</a:t>
            </a:r>
          </a:p>
          <a:p>
            <a:pPr algn="just"/>
            <a:r>
              <a:rPr lang="en-US" dirty="0" smtClean="0"/>
              <a:t>Received a fund of fifty thousand (Rs.50000/-) for conducting different awareness programmes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C00000"/>
                </a:solidFill>
              </a:rPr>
              <a:t>Adopted Villages of </a:t>
            </a:r>
            <a:br>
              <a:rPr lang="en-US" b="1" dirty="0" smtClean="0">
                <a:solidFill>
                  <a:srgbClr val="C00000"/>
                </a:solidFill>
              </a:rPr>
            </a:br>
            <a:r>
              <a:rPr lang="en-US" b="1" dirty="0" smtClean="0">
                <a:solidFill>
                  <a:srgbClr val="C00000"/>
                </a:solidFill>
              </a:rPr>
              <a:t>St. Xavier’s College for Women</a:t>
            </a:r>
            <a:endParaRPr lang="en-US" b="1" dirty="0">
              <a:solidFill>
                <a:srgbClr val="C00000"/>
              </a:solidFill>
            </a:endParaRPr>
          </a:p>
        </p:txBody>
      </p:sp>
      <p:sp>
        <p:nvSpPr>
          <p:cNvPr id="3" name="Content Placeholder 2"/>
          <p:cNvSpPr>
            <a:spLocks noGrp="1"/>
          </p:cNvSpPr>
          <p:nvPr>
            <p:ph sz="quarter" idx="1"/>
          </p:nvPr>
        </p:nvSpPr>
        <p:spPr>
          <a:xfrm>
            <a:off x="1905000" y="1752600"/>
            <a:ext cx="6400800" cy="2743200"/>
          </a:xfrm>
        </p:spPr>
        <p:txBody>
          <a:bodyPr>
            <a:noAutofit/>
          </a:bodyPr>
          <a:lstStyle/>
          <a:p>
            <a:r>
              <a:rPr lang="en-US" sz="4400" dirty="0" err="1" smtClean="0"/>
              <a:t>Malayattoor</a:t>
            </a:r>
            <a:endParaRPr lang="en-US" sz="4400" dirty="0" smtClean="0"/>
          </a:p>
          <a:p>
            <a:r>
              <a:rPr lang="en-US" sz="4400" dirty="0" err="1" smtClean="0"/>
              <a:t>Kalady</a:t>
            </a:r>
            <a:endParaRPr lang="en-US" sz="4400" dirty="0" smtClean="0"/>
          </a:p>
          <a:p>
            <a:r>
              <a:rPr lang="en-US" sz="4400" dirty="0" err="1" smtClean="0"/>
              <a:t>Kadungalloor</a:t>
            </a:r>
            <a:endParaRPr lang="en-US" sz="4400" dirty="0" smtClean="0"/>
          </a:p>
          <a:p>
            <a:r>
              <a:rPr lang="en-US" sz="4400" dirty="0" err="1" smtClean="0"/>
              <a:t>Karumalloor</a:t>
            </a:r>
            <a:endParaRPr lang="en-US" sz="4400" dirty="0" smtClean="0"/>
          </a:p>
          <a:p>
            <a:r>
              <a:rPr lang="en-US" sz="4400" dirty="0" err="1" smtClean="0"/>
              <a:t>Chendamangalam</a:t>
            </a:r>
            <a:endParaRPr lang="en-US"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Activities @ </a:t>
            </a:r>
            <a:r>
              <a:rPr lang="en-US" b="1" dirty="0" err="1" smtClean="0">
                <a:solidFill>
                  <a:srgbClr val="C00000"/>
                </a:solidFill>
              </a:rPr>
              <a:t>Malyattoor</a:t>
            </a:r>
            <a:r>
              <a:rPr lang="en-US" b="1" dirty="0" smtClean="0">
                <a:solidFill>
                  <a:srgbClr val="C00000"/>
                </a:solidFill>
              </a:rPr>
              <a:t> </a:t>
            </a:r>
            <a:r>
              <a:rPr lang="en-US" b="1" dirty="0" err="1" smtClean="0">
                <a:solidFill>
                  <a:srgbClr val="C00000"/>
                </a:solidFill>
              </a:rPr>
              <a:t>Panchayat</a:t>
            </a:r>
            <a:endParaRPr lang="en-US" b="1" dirty="0">
              <a:solidFill>
                <a:srgbClr val="C00000"/>
              </a:solidFill>
            </a:endParaRPr>
          </a:p>
        </p:txBody>
      </p:sp>
      <p:pic>
        <p:nvPicPr>
          <p:cNvPr id="6" name="Content Placeholder 5" descr="IMG-20190214-WA0017.jpg"/>
          <p:cNvPicPr>
            <a:picLocks noGrp="1" noChangeAspect="1"/>
          </p:cNvPicPr>
          <p:nvPr>
            <p:ph sz="quarter" idx="1"/>
          </p:nvPr>
        </p:nvPicPr>
        <p:blipFill rotWithShape="1">
          <a:blip r:embed="rId2"/>
          <a:srcRect l="15151" r="9091"/>
          <a:stretch/>
        </p:blipFill>
        <p:spPr>
          <a:xfrm>
            <a:off x="177013" y="1143000"/>
            <a:ext cx="4514237" cy="2895600"/>
          </a:xfrm>
        </p:spPr>
      </p:pic>
      <p:pic>
        <p:nvPicPr>
          <p:cNvPr id="10" name="Content Placeholder 9" descr="IMG-20190217-WA0052.jpg"/>
          <p:cNvPicPr>
            <a:picLocks noGrp="1" noChangeAspect="1"/>
          </p:cNvPicPr>
          <p:nvPr>
            <p:ph sz="quarter" idx="2"/>
          </p:nvPr>
        </p:nvPicPr>
        <p:blipFill>
          <a:blip r:embed="rId3"/>
          <a:stretch>
            <a:fillRect/>
          </a:stretch>
        </p:blipFill>
        <p:spPr>
          <a:xfrm>
            <a:off x="4802875" y="3778865"/>
            <a:ext cx="4041775" cy="3031331"/>
          </a:xfrm>
        </p:spPr>
      </p:pic>
      <p:sp>
        <p:nvSpPr>
          <p:cNvPr id="8" name="TextBox 7"/>
          <p:cNvSpPr txBox="1"/>
          <p:nvPr/>
        </p:nvSpPr>
        <p:spPr>
          <a:xfrm>
            <a:off x="609600" y="4648200"/>
            <a:ext cx="2895600" cy="646331"/>
          </a:xfrm>
          <a:prstGeom prst="rect">
            <a:avLst/>
          </a:prstGeom>
          <a:noFill/>
        </p:spPr>
        <p:txBody>
          <a:bodyPr wrap="square" rtlCol="0">
            <a:spAutoFit/>
          </a:bodyPr>
          <a:lstStyle/>
          <a:p>
            <a:r>
              <a:rPr lang="en-US" b="1" dirty="0" smtClean="0"/>
              <a:t>Survey &amp; Awareness Session at </a:t>
            </a:r>
            <a:r>
              <a:rPr lang="en-US" b="1" dirty="0" err="1" smtClean="0"/>
              <a:t>Grama</a:t>
            </a:r>
            <a:r>
              <a:rPr lang="en-US" b="1" dirty="0" smtClean="0"/>
              <a:t> </a:t>
            </a:r>
            <a:r>
              <a:rPr lang="en-US" b="1" dirty="0" err="1" smtClean="0"/>
              <a:t>Sabha</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Activities @ </a:t>
            </a:r>
            <a:r>
              <a:rPr lang="en-US" b="1" dirty="0" err="1" smtClean="0">
                <a:solidFill>
                  <a:srgbClr val="C00000"/>
                </a:solidFill>
              </a:rPr>
              <a:t>Malyattoor</a:t>
            </a:r>
            <a:r>
              <a:rPr lang="en-US" b="1" dirty="0" smtClean="0">
                <a:solidFill>
                  <a:srgbClr val="C00000"/>
                </a:solidFill>
              </a:rPr>
              <a:t> </a:t>
            </a:r>
            <a:r>
              <a:rPr lang="en-US" b="1" dirty="0" err="1" smtClean="0">
                <a:solidFill>
                  <a:srgbClr val="C00000"/>
                </a:solidFill>
              </a:rPr>
              <a:t>Panchayat</a:t>
            </a:r>
            <a:endParaRPr lang="en-US" b="1" dirty="0">
              <a:solidFill>
                <a:srgbClr val="C00000"/>
              </a:solidFill>
            </a:endParaRPr>
          </a:p>
        </p:txBody>
      </p:sp>
      <p:pic>
        <p:nvPicPr>
          <p:cNvPr id="5" name="Content Placeholder 4" descr="IMG-20190219-WA0066.jpg"/>
          <p:cNvPicPr>
            <a:picLocks noGrp="1" noChangeAspect="1"/>
          </p:cNvPicPr>
          <p:nvPr>
            <p:ph sz="quarter" idx="1"/>
          </p:nvPr>
        </p:nvPicPr>
        <p:blipFill>
          <a:blip r:embed="rId2"/>
          <a:stretch>
            <a:fillRect/>
          </a:stretch>
        </p:blipFill>
        <p:spPr>
          <a:xfrm>
            <a:off x="685800" y="1752600"/>
            <a:ext cx="3017520" cy="4023360"/>
          </a:xfrm>
        </p:spPr>
      </p:pic>
      <p:pic>
        <p:nvPicPr>
          <p:cNvPr id="6" name="Content Placeholder 5" descr="IMG-20190225-WA0005.jpg"/>
          <p:cNvPicPr>
            <a:picLocks noGrp="1" noChangeAspect="1"/>
          </p:cNvPicPr>
          <p:nvPr>
            <p:ph sz="quarter" idx="2"/>
          </p:nvPr>
        </p:nvPicPr>
        <p:blipFill>
          <a:blip r:embed="rId3">
            <a:extLst>
              <a:ext uri="{BEBA8EAE-BF5A-486C-A8C5-ECC9F3942E4B}">
                <a14:imgProps xmlns:a14="http://schemas.microsoft.com/office/drawing/2010/main">
                  <a14:imgLayer r:embed="rId4">
                    <a14:imgEffect>
                      <a14:sharpenSoften amount="38000"/>
                    </a14:imgEffect>
                    <a14:imgEffect>
                      <a14:brightnessContrast bright="37000" contrast="13000"/>
                    </a14:imgEffect>
                  </a14:imgLayer>
                </a14:imgProps>
              </a:ext>
            </a:extLst>
          </a:blip>
          <a:stretch>
            <a:fillRect/>
          </a:stretch>
        </p:blipFill>
        <p:spPr>
          <a:xfrm>
            <a:off x="4114800" y="1752600"/>
            <a:ext cx="4389120" cy="2471006"/>
          </a:xfrm>
        </p:spPr>
      </p:pic>
      <p:sp>
        <p:nvSpPr>
          <p:cNvPr id="7" name="TextBox 6"/>
          <p:cNvSpPr txBox="1"/>
          <p:nvPr/>
        </p:nvSpPr>
        <p:spPr>
          <a:xfrm>
            <a:off x="5105400" y="4724400"/>
            <a:ext cx="2590800" cy="369332"/>
          </a:xfrm>
          <a:prstGeom prst="rect">
            <a:avLst/>
          </a:prstGeom>
          <a:noFill/>
        </p:spPr>
        <p:txBody>
          <a:bodyPr wrap="square" rtlCol="0">
            <a:spAutoFit/>
          </a:bodyPr>
          <a:lstStyle/>
          <a:p>
            <a:pPr algn="ctr"/>
            <a:r>
              <a:rPr lang="en-US" b="1" dirty="0" smtClean="0"/>
              <a:t>Household Surveys</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Activities @ </a:t>
            </a:r>
            <a:r>
              <a:rPr lang="en-US" b="1" dirty="0" err="1" smtClean="0">
                <a:solidFill>
                  <a:srgbClr val="C00000"/>
                </a:solidFill>
              </a:rPr>
              <a:t>Malyattoor</a:t>
            </a:r>
            <a:r>
              <a:rPr lang="en-US" b="1" dirty="0" smtClean="0">
                <a:solidFill>
                  <a:srgbClr val="C00000"/>
                </a:solidFill>
              </a:rPr>
              <a:t> </a:t>
            </a:r>
            <a:r>
              <a:rPr lang="en-US" b="1" dirty="0" err="1" smtClean="0">
                <a:solidFill>
                  <a:srgbClr val="C00000"/>
                </a:solidFill>
              </a:rPr>
              <a:t>Panchayat</a:t>
            </a:r>
            <a:endParaRPr lang="en-US" b="1" dirty="0">
              <a:solidFill>
                <a:srgbClr val="C00000"/>
              </a:solidFill>
            </a:endParaRPr>
          </a:p>
        </p:txBody>
      </p:sp>
      <p:sp>
        <p:nvSpPr>
          <p:cNvPr id="7" name="TextBox 6"/>
          <p:cNvSpPr txBox="1"/>
          <p:nvPr/>
        </p:nvSpPr>
        <p:spPr>
          <a:xfrm>
            <a:off x="4572000" y="5029200"/>
            <a:ext cx="3429000" cy="646331"/>
          </a:xfrm>
          <a:prstGeom prst="rect">
            <a:avLst/>
          </a:prstGeom>
          <a:noFill/>
        </p:spPr>
        <p:txBody>
          <a:bodyPr wrap="square" rtlCol="0">
            <a:spAutoFit/>
          </a:bodyPr>
          <a:lstStyle/>
          <a:p>
            <a:pPr algn="ctr"/>
            <a:r>
              <a:rPr lang="en-US" b="1" dirty="0"/>
              <a:t>Survey &amp; Awareness Session at </a:t>
            </a:r>
            <a:r>
              <a:rPr lang="en-US" b="1" dirty="0" err="1"/>
              <a:t>Grama</a:t>
            </a:r>
            <a:r>
              <a:rPr lang="en-US" b="1" dirty="0"/>
              <a:t> </a:t>
            </a:r>
            <a:r>
              <a:rPr lang="en-US" b="1" dirty="0" err="1"/>
              <a:t>Sabha</a:t>
            </a:r>
            <a:endParaRPr lang="en-US" b="1" dirty="0"/>
          </a:p>
        </p:txBody>
      </p:sp>
      <p:pic>
        <p:nvPicPr>
          <p:cNvPr id="8" name="Content Placeholder 7"/>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0803" b="5852"/>
          <a:stretch/>
        </p:blipFill>
        <p:spPr>
          <a:xfrm>
            <a:off x="397655" y="1371600"/>
            <a:ext cx="3448669" cy="5105400"/>
          </a:xfrm>
        </p:spPr>
      </p:pic>
      <p:pic>
        <p:nvPicPr>
          <p:cNvPr id="9" name="Content Placeholder 8"/>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191000" y="1418034"/>
            <a:ext cx="4041775" cy="3031331"/>
          </a:xfrm>
        </p:spPr>
      </p:pic>
    </p:spTree>
    <p:extLst>
      <p:ext uri="{BB962C8B-B14F-4D97-AF65-F5344CB8AC3E}">
        <p14:creationId xmlns:p14="http://schemas.microsoft.com/office/powerpoint/2010/main" val="2863472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HALF YEARLY - II  Jasmine Gonsalvez (1)</Template>
  <TotalTime>126</TotalTime>
  <Words>307</Words>
  <Application>Microsoft Office PowerPoint</Application>
  <PresentationFormat>On-screen Show (4:3)</PresentationFormat>
  <Paragraphs>42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Aharoni</vt:lpstr>
      <vt:lpstr>Bookman Old Style</vt:lpstr>
      <vt:lpstr>Courier New</vt:lpstr>
      <vt:lpstr>Gill Sans MT</vt:lpstr>
      <vt:lpstr>Wingdings</vt:lpstr>
      <vt:lpstr>Wingdings 3</vt:lpstr>
      <vt:lpstr>Origin</vt:lpstr>
      <vt:lpstr>PowerPoint Presentation</vt:lpstr>
      <vt:lpstr>PowerPoint Presentation</vt:lpstr>
      <vt:lpstr>About UBA</vt:lpstr>
      <vt:lpstr>Unnat Bharat Abhiyan</vt:lpstr>
      <vt:lpstr>UBA 2.0</vt:lpstr>
      <vt:lpstr>Adopted Villages of  St. Xavier’s College for Women</vt:lpstr>
      <vt:lpstr>Activities @ Malyattoor Panchayat</vt:lpstr>
      <vt:lpstr>Activities @ Malyattoor Panchayat</vt:lpstr>
      <vt:lpstr>Activities @ Malyattoor Panchayat</vt:lpstr>
      <vt:lpstr>Activities @ Chendamangalam Panchayat</vt:lpstr>
      <vt:lpstr>Activities @ Chendamangalam Panchayat</vt:lpstr>
      <vt:lpstr>Activities @ Kalady Panchayat</vt:lpstr>
      <vt:lpstr>Activities @ Kalady Panchayat</vt:lpstr>
      <vt:lpstr>Activities @ kadungalloor Panchayat</vt:lpstr>
      <vt:lpstr>Activities @ Karumalloor Panchayat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sonia</dc:creator>
  <cp:lastModifiedBy>Sheena</cp:lastModifiedBy>
  <cp:revision>21</cp:revision>
  <dcterms:created xsi:type="dcterms:W3CDTF">2006-08-16T00:00:00Z</dcterms:created>
  <dcterms:modified xsi:type="dcterms:W3CDTF">2020-08-09T08:23:56Z</dcterms:modified>
</cp:coreProperties>
</file>